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7"/>
  </p:handoutMasterIdLst>
  <p:sldIdLst>
    <p:sldId id="256" r:id="rId2"/>
    <p:sldId id="286" r:id="rId3"/>
    <p:sldId id="283" r:id="rId4"/>
    <p:sldId id="287" r:id="rId5"/>
    <p:sldId id="289" r:id="rId6"/>
    <p:sldId id="303" r:id="rId7"/>
    <p:sldId id="299" r:id="rId8"/>
    <p:sldId id="305" r:id="rId9"/>
    <p:sldId id="290" r:id="rId10"/>
    <p:sldId id="296" r:id="rId11"/>
    <p:sldId id="294" r:id="rId12"/>
    <p:sldId id="298" r:id="rId13"/>
    <p:sldId id="259" r:id="rId14"/>
    <p:sldId id="301" r:id="rId15"/>
    <p:sldId id="304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64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4" d="100"/>
          <a:sy n="104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s-E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s-E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s-E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82E839-52E0-4782-8396-4CA7D88E7FC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32868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/>
            </a:lvl1pPr>
          </a:lstStyle>
          <a:p>
            <a:fld id="{0A3F1D16-76F5-4D90-A589-C2E16388EE32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" y="1447800"/>
            <a:ext cx="6096000" cy="533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  <a:endParaRPr lang="en-US" altLang="es-E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762000"/>
            <a:ext cx="7315200" cy="609600"/>
          </a:xfrm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es-ES" altLang="es-ES" noProof="0" smtClean="0"/>
              <a:t>Haga clic para modificar el estilo de título del patrón</a:t>
            </a:r>
            <a:endParaRPr lang="en-US" altLang="es-E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09107-579A-4E79-8B83-3616AB09555B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618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772150" y="76200"/>
            <a:ext cx="1924050" cy="624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5619750" cy="624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86A3F-CEBC-4C31-A4E5-F626C920DEB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0051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BAF75-9C4C-4FD7-8BD8-C47FCA99B26B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7845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BA6F-B6D2-410F-B73C-B65801EA73BC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2654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27660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3276600" cy="472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66A79-84AE-4857-B196-606A7FD3E37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8481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E6167-C6A4-4951-9606-4C95ABF8F9F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220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37A1F-78CA-4928-891F-A9A991FFDF3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9084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6C57E-1965-4E52-BE02-3F0CB0E8CFF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782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17C54-AD38-4254-9E51-AB30799851C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8856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BE236-8264-4475-A85A-CAFBA4CE47C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0111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6705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4AF843-C88E-4D0E-8F67-45F4AE4B9859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8.gif"/><Relationship Id="rId3" Type="http://schemas.openxmlformats.org/officeDocument/2006/relationships/image" Target="../media/image4.gif"/><Relationship Id="rId7" Type="http://schemas.openxmlformats.org/officeDocument/2006/relationships/image" Target="../media/image23.jpg"/><Relationship Id="rId12" Type="http://schemas.openxmlformats.org/officeDocument/2006/relationships/image" Target="../media/image27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6.gif"/><Relationship Id="rId5" Type="http://schemas.openxmlformats.org/officeDocument/2006/relationships/image" Target="../media/image21.jpg"/><Relationship Id="rId10" Type="http://schemas.openxmlformats.org/officeDocument/2006/relationships/image" Target="../media/image5.gif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5.gif"/><Relationship Id="rId7" Type="http://schemas.openxmlformats.org/officeDocument/2006/relationships/image" Target="../media/image38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7.gif"/><Relationship Id="rId10" Type="http://schemas.openxmlformats.org/officeDocument/2006/relationships/image" Target="../media/image33.gif"/><Relationship Id="rId4" Type="http://schemas.openxmlformats.org/officeDocument/2006/relationships/image" Target="../media/image36.gif"/><Relationship Id="rId9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0.gif"/><Relationship Id="rId7" Type="http://schemas.openxmlformats.org/officeDocument/2006/relationships/image" Target="../media/image1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150"/>
            <a:ext cx="9144000" cy="460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83232" y="35825"/>
            <a:ext cx="5756920" cy="584863"/>
          </a:xfrm>
        </p:spPr>
        <p:txBody>
          <a:bodyPr/>
          <a:lstStyle/>
          <a:p>
            <a:r>
              <a:rPr lang="en-US" altLang="es-ES" dirty="0" err="1" smtClean="0"/>
              <a:t>Creación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pantallas</a:t>
            </a:r>
            <a:r>
              <a:rPr lang="en-US" altLang="es-ES" dirty="0" smtClean="0"/>
              <a:t> </a:t>
            </a:r>
            <a:r>
              <a:rPr lang="en-US" altLang="es-ES" dirty="0" err="1" smtClean="0"/>
              <a:t>ayuda</a:t>
            </a:r>
            <a:endParaRPr lang="en-US" altLang="es-ES" dirty="0">
              <a:solidFill>
                <a:schemeClr val="accent1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s-ES" alt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2564021"/>
            <a:ext cx="6948264" cy="223313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732061" cy="5386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192688" cy="39705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15882"/>
            <a:ext cx="6624736" cy="29240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08026"/>
            <a:ext cx="6048672" cy="35092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57" y="1700808"/>
            <a:ext cx="4968999" cy="43813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92303"/>
            <a:ext cx="6696744" cy="30089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49085"/>
            <a:ext cx="2206566" cy="44442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11" y="332656"/>
            <a:ext cx="936104" cy="13449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4688"/>
            <a:ext cx="1412389" cy="11497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7161"/>
            <a:ext cx="1473658" cy="1199631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005591" y="367001"/>
            <a:ext cx="1522359" cy="1221824"/>
            <a:chOff x="3419475" y="2490787"/>
            <a:chExt cx="2305050" cy="187642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475" y="2490787"/>
              <a:ext cx="2305050" cy="187642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3284984"/>
              <a:ext cx="779471" cy="650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6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WordArt 6"/>
          <p:cNvSpPr>
            <a:spLocks noChangeArrowheads="1" noChangeShapeType="1" noTextEdit="1"/>
          </p:cNvSpPr>
          <p:nvPr/>
        </p:nvSpPr>
        <p:spPr bwMode="gray">
          <a:xfrm>
            <a:off x="683568" y="476672"/>
            <a:ext cx="345638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4000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Gracias</a:t>
            </a:r>
            <a:endParaRPr lang="es-E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4000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805264"/>
            <a:ext cx="2778444" cy="8640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80" y="2208341"/>
            <a:ext cx="936104" cy="1344977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559005" y="1412776"/>
            <a:ext cx="1440160" cy="720080"/>
            <a:chOff x="7559005" y="1412776"/>
            <a:chExt cx="1440160" cy="720080"/>
          </a:xfrm>
        </p:grpSpPr>
        <p:sp>
          <p:nvSpPr>
            <p:cNvPr id="5" name="Llamada rectangular 4"/>
            <p:cNvSpPr/>
            <p:nvPr/>
          </p:nvSpPr>
          <p:spPr bwMode="auto">
            <a:xfrm>
              <a:off x="7559005" y="1412776"/>
              <a:ext cx="1440160" cy="720080"/>
            </a:xfrm>
            <a:prstGeom prst="wedgeRectCallout">
              <a:avLst/>
            </a:prstGeom>
            <a:gradFill rotWithShape="1">
              <a:gsLst>
                <a:gs pos="0">
                  <a:schemeClr val="accent1">
                    <a:gamma/>
                    <a:shade val="2431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1484784"/>
              <a:ext cx="1333475" cy="597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37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WordArt 6"/>
          <p:cNvSpPr>
            <a:spLocks noChangeArrowheads="1" noChangeShapeType="1" noTextEdit="1"/>
          </p:cNvSpPr>
          <p:nvPr/>
        </p:nvSpPr>
        <p:spPr bwMode="gray">
          <a:xfrm>
            <a:off x="827584" y="764704"/>
            <a:ext cx="449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4000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Peticiones de Proceso</a:t>
            </a:r>
            <a:endParaRPr lang="es-E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4000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805264"/>
            <a:ext cx="2778444" cy="8640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80" y="2208341"/>
            <a:ext cx="936104" cy="13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sz="3600" dirty="0" err="1" smtClean="0"/>
              <a:t>Petición</a:t>
            </a:r>
            <a:r>
              <a:rPr lang="en-US" altLang="es-ES" sz="3600" dirty="0" smtClean="0"/>
              <a:t> de </a:t>
            </a:r>
            <a:r>
              <a:rPr lang="en-US" altLang="es-ES" sz="3600" dirty="0" err="1" smtClean="0"/>
              <a:t>Proceso</a:t>
            </a:r>
            <a:endParaRPr lang="en-US" altLang="es-ES" sz="2000" dirty="0"/>
          </a:p>
        </p:txBody>
      </p:sp>
      <p:pic>
        <p:nvPicPr>
          <p:cNvPr id="9227" name="Picture 11" descr="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72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black">
          <a:xfrm>
            <a:off x="1066800" y="1981200"/>
            <a:ext cx="2016125" cy="193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es-ES" sz="1400" b="1" dirty="0" err="1" smtClean="0"/>
              <a:t>Elementos</a:t>
            </a:r>
            <a:r>
              <a:rPr lang="en-US" altLang="es-ES" sz="1400" b="1" dirty="0" smtClean="0"/>
              <a:t> del OTRS</a:t>
            </a:r>
            <a:endParaRPr lang="en-US" altLang="es-ES" sz="1400" b="1" dirty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smtClean="0"/>
              <a:t>Campos </a:t>
            </a:r>
            <a:r>
              <a:rPr lang="en-US" altLang="es-ES" sz="1200" b="1" dirty="0" err="1" smtClean="0"/>
              <a:t>Dinámicos</a:t>
            </a:r>
            <a:endParaRPr lang="en-US" altLang="es-ES" sz="1200" b="1" dirty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err="1" smtClean="0"/>
              <a:t>Notificaciones</a:t>
            </a:r>
            <a:endParaRPr lang="en-US" altLang="es-ES" sz="1200" b="1" dirty="0" smtClean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err="1" smtClean="0"/>
              <a:t>Agente</a:t>
            </a:r>
            <a:r>
              <a:rPr lang="en-US" altLang="es-ES" sz="1200" b="1" dirty="0" smtClean="0"/>
              <a:t> </a:t>
            </a:r>
            <a:r>
              <a:rPr lang="en-US" altLang="es-ES" sz="1200" b="1" dirty="0" err="1" smtClean="0"/>
              <a:t>Genérico</a:t>
            </a:r>
            <a:endParaRPr lang="en-US" altLang="es-ES" sz="1200" b="1" dirty="0" smtClean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smtClean="0"/>
              <a:t>API OTRS</a:t>
            </a:r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smtClean="0"/>
              <a:t>ACLs</a:t>
            </a:r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err="1" smtClean="0"/>
              <a:t>SysConfig</a:t>
            </a:r>
            <a:endParaRPr lang="en-US" altLang="es-ES" sz="1200" b="1" dirty="0" smtClean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err="1" smtClean="0"/>
              <a:t>Programación</a:t>
            </a:r>
            <a:endParaRPr lang="en-US" altLang="es-ES" sz="1200" b="1" dirty="0"/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es-ES" sz="1200" b="1" dirty="0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black">
          <a:xfrm>
            <a:off x="5263157" y="4797152"/>
            <a:ext cx="2189163" cy="135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altLang="es-ES" sz="1400" b="1" dirty="0" err="1" smtClean="0"/>
              <a:t>Implementar</a:t>
            </a:r>
            <a:r>
              <a:rPr lang="en-US" altLang="es-ES" sz="1400" b="1" dirty="0" smtClean="0"/>
              <a:t> </a:t>
            </a:r>
            <a:r>
              <a:rPr lang="en-US" altLang="es-ES" sz="1400" b="1" dirty="0" err="1" smtClean="0"/>
              <a:t>casi</a:t>
            </a:r>
            <a:r>
              <a:rPr lang="en-US" altLang="es-ES" sz="1400" b="1" dirty="0"/>
              <a:t> </a:t>
            </a:r>
            <a:r>
              <a:rPr lang="en-US" altLang="es-ES" sz="1400" b="1" dirty="0" err="1" smtClean="0"/>
              <a:t>cualquier</a:t>
            </a:r>
            <a:r>
              <a:rPr lang="en-US" altLang="es-ES" sz="1400" b="1" dirty="0" smtClean="0"/>
              <a:t> </a:t>
            </a:r>
            <a:r>
              <a:rPr lang="en-US" altLang="es-ES" sz="1400" b="1" dirty="0" err="1" smtClean="0"/>
              <a:t>cosa</a:t>
            </a:r>
            <a:endParaRPr lang="en-US" altLang="es-ES" sz="1400" b="1" dirty="0"/>
          </a:p>
          <a:p>
            <a:pPr algn="ctr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en-US" altLang="es-ES" sz="1400" b="1" dirty="0" smtClean="0"/>
              <a:t>OTRS </a:t>
            </a:r>
            <a:r>
              <a:rPr lang="en-US" altLang="es-ES" sz="1400" b="1" dirty="0" err="1" smtClean="0"/>
              <a:t>como</a:t>
            </a:r>
            <a:r>
              <a:rPr lang="en-US" altLang="es-ES" sz="1400" b="1" dirty="0" smtClean="0"/>
              <a:t> </a:t>
            </a:r>
            <a:r>
              <a:rPr lang="en-US" altLang="es-ES" sz="1400" b="1" dirty="0" err="1" smtClean="0"/>
              <a:t>pantalla</a:t>
            </a:r>
            <a:r>
              <a:rPr lang="en-US" altLang="es-ES" sz="1400" b="1" dirty="0" smtClean="0"/>
              <a:t> de </a:t>
            </a:r>
            <a:r>
              <a:rPr lang="en-US" altLang="es-ES" sz="1400" b="1" dirty="0" err="1" smtClean="0"/>
              <a:t>toma</a:t>
            </a:r>
            <a:r>
              <a:rPr lang="en-US" altLang="es-ES" sz="1400" b="1" dirty="0" smtClean="0"/>
              <a:t> de </a:t>
            </a:r>
            <a:r>
              <a:rPr lang="en-US" altLang="es-ES" sz="1400" b="1" dirty="0" err="1" smtClean="0"/>
              <a:t>datos</a:t>
            </a:r>
            <a:r>
              <a:rPr lang="en-US" altLang="es-ES" sz="1400" b="1" dirty="0" smtClean="0"/>
              <a:t> y control del </a:t>
            </a:r>
            <a:r>
              <a:rPr lang="en-US" altLang="es-ES" sz="1400" b="1" dirty="0" err="1" smtClean="0"/>
              <a:t>flujo</a:t>
            </a:r>
            <a:r>
              <a:rPr lang="en-US" altLang="es-ES" sz="1400" b="1" dirty="0" smtClean="0"/>
              <a:t> del </a:t>
            </a:r>
            <a:r>
              <a:rPr lang="en-US" altLang="es-ES" sz="1400" b="1" dirty="0" err="1" smtClean="0"/>
              <a:t>proceso</a:t>
            </a:r>
            <a:endParaRPr lang="en-US" altLang="es-ES" sz="1400" b="1" dirty="0"/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es-ES" sz="1200" b="1" dirty="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black">
          <a:xfrm>
            <a:off x="1143000" y="5029200"/>
            <a:ext cx="2016125" cy="152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es-ES" sz="1400" b="1" dirty="0" err="1" smtClean="0"/>
              <a:t>Creación</a:t>
            </a:r>
            <a:r>
              <a:rPr lang="en-US" altLang="es-ES" sz="1400" b="1" dirty="0" smtClean="0"/>
              <a:t> de </a:t>
            </a:r>
            <a:r>
              <a:rPr lang="en-US" altLang="es-ES" sz="1400" b="1" dirty="0" err="1" smtClean="0"/>
              <a:t>pantallas</a:t>
            </a:r>
            <a:endParaRPr lang="en-US" altLang="es-ES" sz="1400" b="1" dirty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smtClean="0"/>
              <a:t>Campos </a:t>
            </a:r>
            <a:r>
              <a:rPr lang="en-US" altLang="es-ES" sz="1200" b="1" dirty="0" err="1" smtClean="0"/>
              <a:t>Dinámicos</a:t>
            </a:r>
            <a:endParaRPr lang="en-US" altLang="es-ES" sz="1200" b="1" dirty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smtClean="0"/>
              <a:t>API OTRS</a:t>
            </a:r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smtClean="0"/>
              <a:t>ACLs</a:t>
            </a:r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err="1" smtClean="0"/>
              <a:t>Programación</a:t>
            </a:r>
            <a:endParaRPr lang="en-US" altLang="es-ES" sz="1200" b="1" dirty="0" smtClean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endParaRPr lang="en-US" altLang="es-ES" sz="1200" b="1" dirty="0"/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es-ES" sz="1200" b="1" dirty="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black">
          <a:xfrm>
            <a:off x="6084168" y="2348880"/>
            <a:ext cx="2189163" cy="152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es-ES" sz="1400" b="1" dirty="0" err="1" smtClean="0"/>
              <a:t>Elementos</a:t>
            </a:r>
            <a:r>
              <a:rPr lang="en-US" altLang="es-ES" sz="1400" b="1" dirty="0" smtClean="0"/>
              <a:t> </a:t>
            </a:r>
            <a:r>
              <a:rPr lang="en-US" altLang="es-ES" sz="1400" b="1" dirty="0" err="1" smtClean="0"/>
              <a:t>Externos</a:t>
            </a:r>
            <a:endParaRPr lang="en-US" altLang="es-ES" sz="1400" b="1" dirty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smtClean="0"/>
              <a:t>Web Services</a:t>
            </a:r>
            <a:endParaRPr lang="en-US" altLang="es-ES" sz="1200" b="1" dirty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smtClean="0"/>
              <a:t>API</a:t>
            </a:r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r>
              <a:rPr lang="en-US" altLang="es-ES" sz="1200" b="1" dirty="0" err="1" smtClean="0"/>
              <a:t>Correo</a:t>
            </a:r>
            <a:r>
              <a:rPr lang="en-US" altLang="es-ES" sz="1200" b="1" dirty="0" smtClean="0"/>
              <a:t> </a:t>
            </a:r>
            <a:r>
              <a:rPr lang="en-US" altLang="es-ES" sz="1200" b="1" dirty="0" err="1" smtClean="0"/>
              <a:t>electrónico</a:t>
            </a:r>
            <a:endParaRPr lang="en-US" altLang="es-ES" sz="1200" b="1" dirty="0" smtClean="0"/>
          </a:p>
          <a:p>
            <a:pPr marL="0" indent="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es-ES" sz="1200" b="1" dirty="0" smtClean="0"/>
          </a:p>
          <a:p>
            <a:pPr marL="171450" indent="-1714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-"/>
            </a:pPr>
            <a:endParaRPr lang="en-US" altLang="es-ES" sz="1200" b="1" dirty="0"/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es-ES" sz="1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732061" cy="5386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003903"/>
            <a:ext cx="936104" cy="134497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732240" y="110285"/>
            <a:ext cx="1871651" cy="1523617"/>
            <a:chOff x="6732240" y="110285"/>
            <a:chExt cx="1871651" cy="152361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10285"/>
              <a:ext cx="1871651" cy="1523617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469550"/>
              <a:ext cx="864096" cy="5184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  <p:bldP spid="92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 bwMode="auto">
          <a:xfrm>
            <a:off x="467544" y="1089025"/>
            <a:ext cx="8136904" cy="5364311"/>
          </a:xfrm>
          <a:prstGeom prst="ellipse">
            <a:avLst/>
          </a:prstGeom>
          <a:gradFill>
            <a:gsLst>
              <a:gs pos="62000">
                <a:schemeClr val="tx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vert="eaVert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4632325" cy="654419"/>
          </a:xfrm>
        </p:spPr>
        <p:txBody>
          <a:bodyPr/>
          <a:lstStyle/>
          <a:p>
            <a:r>
              <a:rPr lang="en-US" altLang="es-ES" dirty="0" err="1" smtClean="0"/>
              <a:t>Diagramas</a:t>
            </a:r>
            <a:r>
              <a:rPr lang="en-US" altLang="es-ES" dirty="0" smtClean="0"/>
              <a:t> de </a:t>
            </a:r>
            <a:r>
              <a:rPr lang="en-US" altLang="es-ES" dirty="0" err="1" smtClean="0"/>
              <a:t>flujo</a:t>
            </a:r>
            <a:endParaRPr lang="en-US" altLang="es-ES" dirty="0">
              <a:solidFill>
                <a:schemeClr val="accent1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s-ES" alt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6876256" cy="31383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2348880"/>
            <a:ext cx="7380312" cy="29032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2345467"/>
            <a:ext cx="7596336" cy="27215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7092280" cy="24766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732061" cy="5386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7808" y="5445224"/>
            <a:ext cx="1276400" cy="2754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003903"/>
            <a:ext cx="936104" cy="13449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0285"/>
            <a:ext cx="1871651" cy="152361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9550"/>
            <a:ext cx="864096" cy="5184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020272" y="406405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1.270</a:t>
            </a:r>
          </a:p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Líneas de</a:t>
            </a:r>
          </a:p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código</a:t>
            </a:r>
            <a:endParaRPr lang="es-ES" sz="12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020272" y="406405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1.469</a:t>
            </a:r>
          </a:p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Líneas de</a:t>
            </a:r>
          </a:p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código</a:t>
            </a:r>
            <a:endParaRPr lang="es-ES" sz="12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020272" y="406405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1.698</a:t>
            </a:r>
          </a:p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Líneas de</a:t>
            </a:r>
          </a:p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código</a:t>
            </a:r>
            <a:endParaRPr lang="es-ES" sz="12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020272" y="404664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3.914</a:t>
            </a:r>
          </a:p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Líneas de</a:t>
            </a:r>
          </a:p>
          <a:p>
            <a:r>
              <a:rPr lang="es-ES" sz="1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código</a:t>
            </a:r>
            <a:endParaRPr lang="es-ES" sz="12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2" grpId="1"/>
      <p:bldP spid="16" grpId="0"/>
      <p:bldP spid="16" grpId="1"/>
      <p:bldP spid="17" grpId="0"/>
      <p:bldP spid="17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790700"/>
            <a:ext cx="44196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ES" sz="2000" dirty="0" smtClean="0"/>
              <a:t>Servicio de Informática</a:t>
            </a:r>
            <a:endParaRPr lang="en-US" altLang="es-ES" sz="2000" dirty="0"/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gray">
          <a:xfrm>
            <a:off x="1295400" y="990600"/>
            <a:ext cx="449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4000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Gracias!</a:t>
            </a:r>
            <a:endParaRPr lang="es-E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4000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9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gray">
          <a:xfrm>
            <a:off x="1524000" y="1828800"/>
            <a:ext cx="42672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862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862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6186264" cy="609600"/>
          </a:xfrm>
        </p:spPr>
        <p:txBody>
          <a:bodyPr/>
          <a:lstStyle/>
          <a:p>
            <a:pPr algn="l"/>
            <a:r>
              <a:rPr lang="en-US" altLang="es-ES" sz="2400" i="1" dirty="0" smtClean="0"/>
              <a:t>XVII </a:t>
            </a:r>
            <a:r>
              <a:rPr lang="en-US" altLang="es-ES" sz="2400" i="1" dirty="0" err="1" smtClean="0"/>
              <a:t>Jornadas</a:t>
            </a:r>
            <a:r>
              <a:rPr lang="en-US" altLang="es-ES" sz="2400" i="1" dirty="0" smtClean="0"/>
              <a:t> del Servicio de Informática</a:t>
            </a:r>
            <a:endParaRPr lang="en-US" altLang="es-E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844823"/>
            <a:ext cx="3505200" cy="364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ES" sz="2000" dirty="0" err="1" smtClean="0"/>
              <a:t>Área</a:t>
            </a:r>
            <a:r>
              <a:rPr lang="en-US" altLang="es-ES" sz="2000" dirty="0" smtClean="0"/>
              <a:t> de </a:t>
            </a:r>
            <a:r>
              <a:rPr lang="en-US" altLang="es-ES" sz="2000" dirty="0" err="1" smtClean="0"/>
              <a:t>Soporte</a:t>
            </a:r>
            <a:endParaRPr lang="en-US" altLang="es-ES" sz="2000" dirty="0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gray">
          <a:xfrm>
            <a:off x="1295400" y="1066800"/>
            <a:ext cx="533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39216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s-E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39216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ño y medio de OTRS</a:t>
            </a:r>
            <a:endParaRPr lang="es-E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805264"/>
            <a:ext cx="2778444" cy="8640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80" y="2208341"/>
            <a:ext cx="936104" cy="13449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120" y="1373839"/>
            <a:ext cx="1103446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0" grpId="0"/>
      <p:bldP spid="2051" grpId="0" build="p"/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3600" dirty="0" smtClean="0"/>
              <a:t>Resumen General</a:t>
            </a:r>
            <a:endParaRPr lang="en-US" altLang="es-ES" sz="2000" dirty="0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3144838" y="3238500"/>
            <a:ext cx="6350" cy="2414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5257800" y="3238500"/>
            <a:ext cx="4763" cy="240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7346950" y="2932113"/>
            <a:ext cx="0" cy="2730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798" name="Freeform 6"/>
          <p:cNvSpPr>
            <a:spLocks/>
          </p:cNvSpPr>
          <p:nvPr/>
        </p:nvSpPr>
        <p:spPr bwMode="gray">
          <a:xfrm>
            <a:off x="1171575" y="2182813"/>
            <a:ext cx="6742113" cy="1631950"/>
          </a:xfrm>
          <a:custGeom>
            <a:avLst/>
            <a:gdLst>
              <a:gd name="T0" fmla="*/ 0 w 4247"/>
              <a:gd name="T1" fmla="*/ 761 h 1028"/>
              <a:gd name="T2" fmla="*/ 1543 w 4247"/>
              <a:gd name="T3" fmla="*/ 312 h 1028"/>
              <a:gd name="T4" fmla="*/ 1543 w 4247"/>
              <a:gd name="T5" fmla="*/ 579 h 1028"/>
              <a:gd name="T6" fmla="*/ 2764 w 4247"/>
              <a:gd name="T7" fmla="*/ 246 h 1028"/>
              <a:gd name="T8" fmla="*/ 2757 w 4247"/>
              <a:gd name="T9" fmla="*/ 485 h 1028"/>
              <a:gd name="T10" fmla="*/ 3815 w 4247"/>
              <a:gd name="T11" fmla="*/ 228 h 1028"/>
              <a:gd name="T12" fmla="*/ 3815 w 4247"/>
              <a:gd name="T13" fmla="*/ 0 h 1028"/>
              <a:gd name="T14" fmla="*/ 4247 w 4247"/>
              <a:gd name="T15" fmla="*/ 306 h 1028"/>
              <a:gd name="T16" fmla="*/ 3851 w 4247"/>
              <a:gd name="T17" fmla="*/ 744 h 1028"/>
              <a:gd name="T18" fmla="*/ 3845 w 4247"/>
              <a:gd name="T19" fmla="*/ 504 h 1028"/>
              <a:gd name="T20" fmla="*/ 2501 w 4247"/>
              <a:gd name="T21" fmla="*/ 870 h 1028"/>
              <a:gd name="T22" fmla="*/ 2501 w 4247"/>
              <a:gd name="T23" fmla="*/ 606 h 1028"/>
              <a:gd name="T24" fmla="*/ 1277 w 4247"/>
              <a:gd name="T25" fmla="*/ 930 h 1028"/>
              <a:gd name="T26" fmla="*/ 1277 w 4247"/>
              <a:gd name="T27" fmla="*/ 654 h 1028"/>
              <a:gd name="T28" fmla="*/ 0 w 4247"/>
              <a:gd name="T29" fmla="*/ 1028 h 1028"/>
              <a:gd name="T30" fmla="*/ 0 w 4247"/>
              <a:gd name="T31" fmla="*/ 761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47" h="1028">
                <a:moveTo>
                  <a:pt x="0" y="761"/>
                </a:moveTo>
                <a:lnTo>
                  <a:pt x="1543" y="312"/>
                </a:lnTo>
                <a:lnTo>
                  <a:pt x="1543" y="579"/>
                </a:lnTo>
                <a:lnTo>
                  <a:pt x="2764" y="246"/>
                </a:lnTo>
                <a:lnTo>
                  <a:pt x="2757" y="485"/>
                </a:lnTo>
                <a:lnTo>
                  <a:pt x="3815" y="228"/>
                </a:lnTo>
                <a:lnTo>
                  <a:pt x="3815" y="0"/>
                </a:lnTo>
                <a:lnTo>
                  <a:pt x="4247" y="306"/>
                </a:lnTo>
                <a:lnTo>
                  <a:pt x="3851" y="744"/>
                </a:lnTo>
                <a:lnTo>
                  <a:pt x="3845" y="504"/>
                </a:lnTo>
                <a:lnTo>
                  <a:pt x="2501" y="870"/>
                </a:lnTo>
                <a:lnTo>
                  <a:pt x="2501" y="606"/>
                </a:lnTo>
                <a:lnTo>
                  <a:pt x="1277" y="930"/>
                </a:lnTo>
                <a:lnTo>
                  <a:pt x="1277" y="654"/>
                </a:lnTo>
                <a:lnTo>
                  <a:pt x="0" y="1028"/>
                </a:lnTo>
                <a:lnTo>
                  <a:pt x="0" y="761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  <a:extLst>
            <a:ext uri="{91240B29-F687-4F45-9708-019B960494DF}">
              <a14:hiddenLine xmlns:a14="http://schemas.microsoft.com/office/drawing/2010/main" w="9525" cap="flat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8267C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ltGray">
          <a:xfrm>
            <a:off x="5410200" y="5284788"/>
            <a:ext cx="1781175" cy="314325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s-ES" sz="1600" dirty="0" err="1" smtClean="0">
                <a:solidFill>
                  <a:schemeClr val="bg2"/>
                </a:solidFill>
              </a:rPr>
              <a:t>Herramienta</a:t>
            </a:r>
            <a:endParaRPr lang="en-US" altLang="es-ES" sz="1600" dirty="0">
              <a:solidFill>
                <a:schemeClr val="bg2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black">
          <a:xfrm>
            <a:off x="1060451" y="4038600"/>
            <a:ext cx="2054224" cy="132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1F3F5F"/>
              </a:buClr>
            </a:pPr>
            <a:r>
              <a:rPr lang="en-US" altLang="es-ES" sz="1600" b="1" dirty="0" smtClean="0"/>
              <a:t>25.426 - </a:t>
            </a:r>
            <a:r>
              <a:rPr lang="en-US" altLang="es-ES" sz="1600" b="1" dirty="0" err="1" smtClean="0"/>
              <a:t>Peticiones</a:t>
            </a:r>
            <a:endParaRPr lang="en-US" altLang="es-ES" sz="1600" b="1" dirty="0"/>
          </a:p>
          <a:p>
            <a:pPr algn="just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s-ES" sz="1600" b="1" dirty="0" smtClean="0"/>
              <a:t>968.297</a:t>
            </a:r>
            <a:r>
              <a:rPr lang="en-US" altLang="es-ES" sz="1400" dirty="0" smtClean="0"/>
              <a:t> - </a:t>
            </a:r>
            <a:r>
              <a:rPr lang="en-US" altLang="es-ES" sz="1400" dirty="0" err="1" smtClean="0"/>
              <a:t>Historial</a:t>
            </a:r>
            <a:endParaRPr lang="en-US" altLang="es-ES" sz="1400" dirty="0"/>
          </a:p>
          <a:p>
            <a:pPr algn="just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s-ES" sz="1400" dirty="0" smtClean="0"/>
              <a:t>204.851 – </a:t>
            </a:r>
            <a:r>
              <a:rPr lang="en-US" altLang="es-ES" sz="1400" dirty="0" err="1" smtClean="0"/>
              <a:t>Artículos</a:t>
            </a:r>
            <a:endParaRPr lang="en-US" altLang="es-ES" sz="1400" dirty="0" smtClean="0"/>
          </a:p>
          <a:p>
            <a:pPr algn="just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s-ES" sz="1400" dirty="0" smtClean="0"/>
              <a:t>4.394 – </a:t>
            </a:r>
            <a:r>
              <a:rPr lang="en-US" altLang="es-ES" sz="1400" dirty="0" err="1" smtClean="0"/>
              <a:t>Adjuntos</a:t>
            </a:r>
            <a:endParaRPr lang="en-US" altLang="es-ES" sz="1200" dirty="0"/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es-ES" sz="1400" dirty="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219200" y="1797050"/>
            <a:ext cx="5024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ES" b="1" dirty="0" err="1" smtClean="0"/>
              <a:t>Herramienta</a:t>
            </a:r>
            <a:r>
              <a:rPr lang="en-US" altLang="es-ES" b="1" dirty="0" smtClean="0"/>
              <a:t> de Gestión de </a:t>
            </a:r>
            <a:r>
              <a:rPr lang="en-US" altLang="es-ES" b="1" dirty="0" err="1" smtClean="0"/>
              <a:t>Peticiones</a:t>
            </a:r>
            <a:endParaRPr lang="en-US" altLang="es-ES" b="1" dirty="0" smtClean="0"/>
          </a:p>
          <a:p>
            <a:pPr algn="l" eaLnBrk="0" hangingPunct="0"/>
            <a:r>
              <a:rPr lang="en-US" altLang="es-ES" b="1" dirty="0" smtClean="0"/>
              <a:t>del Servicio de Informática</a:t>
            </a:r>
            <a:endParaRPr lang="en-US" altLang="es-ES" dirty="0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ltGray">
          <a:xfrm>
            <a:off x="3324225" y="5284788"/>
            <a:ext cx="1781175" cy="314325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s-ES" sz="1600" dirty="0" err="1" smtClean="0">
                <a:solidFill>
                  <a:schemeClr val="bg2"/>
                </a:solidFill>
              </a:rPr>
              <a:t>Usuarios</a:t>
            </a:r>
            <a:endParaRPr lang="en-US" altLang="es-ES" sz="1600" dirty="0">
              <a:solidFill>
                <a:schemeClr val="bg2"/>
              </a:solidFill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ltGray">
          <a:xfrm>
            <a:off x="1219200" y="5284788"/>
            <a:ext cx="1781175" cy="314325"/>
          </a:xfrm>
          <a:prstGeom prst="bevel">
            <a:avLst>
              <a:gd name="adj" fmla="val 594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s-ES" sz="1600" dirty="0" err="1" smtClean="0">
                <a:solidFill>
                  <a:schemeClr val="bg2"/>
                </a:solidFill>
              </a:rPr>
              <a:t>Peticiones</a:t>
            </a:r>
            <a:endParaRPr lang="en-US" altLang="es-ES" sz="1600" dirty="0">
              <a:solidFill>
                <a:schemeClr val="bg2"/>
              </a:solidFill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black">
          <a:xfrm>
            <a:off x="3200400" y="4065588"/>
            <a:ext cx="1884363" cy="10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1F3F5F"/>
              </a:buClr>
            </a:pPr>
            <a:r>
              <a:rPr lang="en-US" altLang="es-ES" sz="1600" b="1" dirty="0" smtClean="0"/>
              <a:t>48.291 - </a:t>
            </a:r>
            <a:r>
              <a:rPr lang="en-US" altLang="es-ES" sz="1600" b="1" dirty="0" err="1" smtClean="0"/>
              <a:t>Usuarios</a:t>
            </a:r>
            <a:endParaRPr lang="en-US" altLang="es-ES" sz="1600" b="1" dirty="0"/>
          </a:p>
          <a:p>
            <a:pPr algn="just"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s-ES" sz="1400" dirty="0" smtClean="0"/>
              <a:t>3.809 – </a:t>
            </a:r>
            <a:r>
              <a:rPr lang="en-US" altLang="es-ES" sz="1400" dirty="0" err="1" smtClean="0"/>
              <a:t>Usuarios</a:t>
            </a:r>
            <a:r>
              <a:rPr lang="en-US" altLang="es-ES" sz="1400" dirty="0" smtClean="0"/>
              <a:t> con al </a:t>
            </a:r>
            <a:r>
              <a:rPr lang="en-US" altLang="es-ES" sz="1400" dirty="0" err="1" smtClean="0"/>
              <a:t>menos</a:t>
            </a:r>
            <a:r>
              <a:rPr lang="en-US" altLang="es-ES" sz="1400" dirty="0" smtClean="0"/>
              <a:t> </a:t>
            </a:r>
            <a:r>
              <a:rPr lang="en-US" altLang="es-ES" sz="1400" dirty="0" err="1" smtClean="0"/>
              <a:t>una</a:t>
            </a:r>
            <a:r>
              <a:rPr lang="en-US" altLang="es-ES" sz="1400" dirty="0" smtClean="0"/>
              <a:t> </a:t>
            </a:r>
            <a:r>
              <a:rPr lang="en-US" altLang="es-ES" sz="1400" dirty="0" err="1" smtClean="0"/>
              <a:t>Petición</a:t>
            </a:r>
            <a:r>
              <a:rPr lang="en-US" altLang="es-ES" sz="1400" dirty="0" smtClean="0"/>
              <a:t>.</a:t>
            </a:r>
            <a:endParaRPr lang="en-US" altLang="es-ES" sz="1400" dirty="0"/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es-ES" sz="1400" dirty="0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black">
          <a:xfrm>
            <a:off x="5278438" y="4050910"/>
            <a:ext cx="2016126" cy="10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es-ES" sz="1600" b="1" dirty="0" smtClean="0"/>
              <a:t>8,5 Gb Base </a:t>
            </a:r>
            <a:r>
              <a:rPr lang="en-US" altLang="es-ES" sz="1600" b="1" dirty="0" err="1" smtClean="0"/>
              <a:t>Datos</a:t>
            </a:r>
            <a:endParaRPr lang="en-US" altLang="es-ES" sz="1600" b="1" dirty="0"/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s-ES" sz="1400" dirty="0" smtClean="0"/>
              <a:t>1.301 </a:t>
            </a:r>
            <a:r>
              <a:rPr lang="en-US" altLang="es-ES" sz="1400" dirty="0" err="1" smtClean="0"/>
              <a:t>Petición</a:t>
            </a:r>
            <a:r>
              <a:rPr lang="en-US" altLang="es-ES" sz="1400" dirty="0" smtClean="0"/>
              <a:t>/</a:t>
            </a:r>
            <a:r>
              <a:rPr lang="en-US" altLang="es-ES" sz="1400" dirty="0" err="1" smtClean="0"/>
              <a:t>mes</a:t>
            </a:r>
            <a:endParaRPr lang="en-US" altLang="es-ES" sz="1400" dirty="0"/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es-ES" sz="1400" dirty="0" smtClean="0"/>
              <a:t>3.3.14 </a:t>
            </a:r>
            <a:r>
              <a:rPr lang="en-US" altLang="es-ES" sz="1400" dirty="0" err="1" smtClean="0"/>
              <a:t>Versión</a:t>
            </a:r>
            <a:endParaRPr lang="en-US" altLang="es-ES" sz="1400" dirty="0"/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endParaRPr lang="en-US" altLang="es-ES" sz="1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732061" cy="538671"/>
          </a:xfrm>
          <a:prstGeom prst="rect">
            <a:avLst/>
          </a:prstGeom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gray">
          <a:xfrm>
            <a:off x="1948408" y="2997324"/>
            <a:ext cx="449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4000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ITIL V3</a:t>
            </a:r>
            <a:endParaRPr lang="es-E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4000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14" y="188640"/>
            <a:ext cx="1055939" cy="151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/>
      <p:bldP spid="33802" grpId="0" animBg="1"/>
      <p:bldP spid="33803" grpId="0" animBg="1"/>
      <p:bldP spid="33804" grpId="0"/>
      <p:bldP spid="33805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6"/>
          <p:cNvSpPr>
            <a:spLocks noChangeArrowheads="1" noChangeShapeType="1" noTextEdit="1"/>
          </p:cNvSpPr>
          <p:nvPr/>
        </p:nvSpPr>
        <p:spPr bwMode="gray">
          <a:xfrm>
            <a:off x="827584" y="1052736"/>
            <a:ext cx="449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4000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Transversalidad</a:t>
            </a:r>
            <a:endParaRPr lang="es-E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4000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805264"/>
            <a:ext cx="2778444" cy="8640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14" y="2204864"/>
            <a:ext cx="1195236" cy="10159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6575"/>
            <a:ext cx="2305050" cy="1876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28" y="1712268"/>
            <a:ext cx="372768" cy="3727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39838"/>
            <a:ext cx="1055939" cy="15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981200" y="2514600"/>
            <a:ext cx="5181600" cy="2819400"/>
            <a:chOff x="1443" y="1680"/>
            <a:chExt cx="2706" cy="1854"/>
          </a:xfrm>
        </p:grpSpPr>
        <p:sp>
          <p:nvSpPr>
            <p:cNvPr id="13315" name="Freeform 3"/>
            <p:cNvSpPr>
              <a:spLocks/>
            </p:cNvSpPr>
            <p:nvPr/>
          </p:nvSpPr>
          <p:spPr bwMode="gray">
            <a:xfrm>
              <a:off x="1851" y="2634"/>
              <a:ext cx="2298" cy="900"/>
            </a:xfrm>
            <a:custGeom>
              <a:avLst/>
              <a:gdLst>
                <a:gd name="T0" fmla="*/ 531 w 2298"/>
                <a:gd name="T1" fmla="*/ 361 h 900"/>
                <a:gd name="T2" fmla="*/ 999 w 2298"/>
                <a:gd name="T3" fmla="*/ 406 h 900"/>
                <a:gd name="T4" fmla="*/ 1547 w 2298"/>
                <a:gd name="T5" fmla="*/ 188 h 900"/>
                <a:gd name="T6" fmla="*/ 1325 w 2298"/>
                <a:gd name="T7" fmla="*/ 131 h 900"/>
                <a:gd name="T8" fmla="*/ 2005 w 2298"/>
                <a:gd name="T9" fmla="*/ 0 h 900"/>
                <a:gd name="T10" fmla="*/ 2298 w 2298"/>
                <a:gd name="T11" fmla="*/ 425 h 900"/>
                <a:gd name="T12" fmla="*/ 2054 w 2298"/>
                <a:gd name="T13" fmla="*/ 340 h 900"/>
                <a:gd name="T14" fmla="*/ 1120 w 2298"/>
                <a:gd name="T15" fmla="*/ 816 h 900"/>
                <a:gd name="T16" fmla="*/ 0 w 2298"/>
                <a:gd name="T17" fmla="*/ 608 h 900"/>
                <a:gd name="T18" fmla="*/ 401 w 2298"/>
                <a:gd name="T19" fmla="*/ 633 h 900"/>
                <a:gd name="T20" fmla="*/ 531 w 2298"/>
                <a:gd name="T21" fmla="*/ 361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8" h="900">
                  <a:moveTo>
                    <a:pt x="531" y="361"/>
                  </a:moveTo>
                  <a:cubicBezTo>
                    <a:pt x="623" y="386"/>
                    <a:pt x="670" y="427"/>
                    <a:pt x="999" y="406"/>
                  </a:cubicBezTo>
                  <a:cubicBezTo>
                    <a:pt x="1329" y="385"/>
                    <a:pt x="1493" y="233"/>
                    <a:pt x="1547" y="188"/>
                  </a:cubicBezTo>
                  <a:lnTo>
                    <a:pt x="1325" y="131"/>
                  </a:lnTo>
                  <a:lnTo>
                    <a:pt x="2005" y="0"/>
                  </a:lnTo>
                  <a:lnTo>
                    <a:pt x="2298" y="425"/>
                  </a:lnTo>
                  <a:lnTo>
                    <a:pt x="2054" y="340"/>
                  </a:lnTo>
                  <a:cubicBezTo>
                    <a:pt x="1934" y="456"/>
                    <a:pt x="1774" y="732"/>
                    <a:pt x="1120" y="816"/>
                  </a:cubicBezTo>
                  <a:cubicBezTo>
                    <a:pt x="466" y="900"/>
                    <a:pt x="119" y="633"/>
                    <a:pt x="0" y="608"/>
                  </a:cubicBezTo>
                  <a:lnTo>
                    <a:pt x="401" y="633"/>
                  </a:lnTo>
                  <a:lnTo>
                    <a:pt x="531" y="361"/>
                  </a:lnTo>
                  <a:close/>
                </a:path>
              </a:pathLst>
            </a:custGeom>
            <a:solidFill>
              <a:schemeClr val="bg2">
                <a:alpha val="58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20493903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gray">
            <a:xfrm>
              <a:off x="2281" y="1680"/>
              <a:ext cx="1863" cy="1144"/>
            </a:xfrm>
            <a:custGeom>
              <a:avLst/>
              <a:gdLst>
                <a:gd name="T0" fmla="*/ 474 w 1863"/>
                <a:gd name="T1" fmla="*/ 211 h 1144"/>
                <a:gd name="T2" fmla="*/ 463 w 1863"/>
                <a:gd name="T3" fmla="*/ 0 h 1144"/>
                <a:gd name="T4" fmla="*/ 0 w 1863"/>
                <a:gd name="T5" fmla="*/ 404 h 1144"/>
                <a:gd name="T6" fmla="*/ 498 w 1863"/>
                <a:gd name="T7" fmla="*/ 815 h 1144"/>
                <a:gd name="T8" fmla="*/ 490 w 1863"/>
                <a:gd name="T9" fmla="*/ 580 h 1144"/>
                <a:gd name="T10" fmla="*/ 1020 w 1863"/>
                <a:gd name="T11" fmla="*/ 663 h 1144"/>
                <a:gd name="T12" fmla="*/ 1200 w 1863"/>
                <a:gd name="T13" fmla="*/ 982 h 1144"/>
                <a:gd name="T14" fmla="*/ 1608 w 1863"/>
                <a:gd name="T15" fmla="*/ 911 h 1144"/>
                <a:gd name="T16" fmla="*/ 1762 w 1863"/>
                <a:gd name="T17" fmla="*/ 1144 h 1144"/>
                <a:gd name="T18" fmla="*/ 1739 w 1863"/>
                <a:gd name="T19" fmla="*/ 701 h 1144"/>
                <a:gd name="T20" fmla="*/ 1196 w 1863"/>
                <a:gd name="T21" fmla="*/ 296 h 1144"/>
                <a:gd name="T22" fmla="*/ 474 w 1863"/>
                <a:gd name="T23" fmla="*/ 21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3" h="1144">
                  <a:moveTo>
                    <a:pt x="474" y="211"/>
                  </a:moveTo>
                  <a:lnTo>
                    <a:pt x="463" y="0"/>
                  </a:lnTo>
                  <a:lnTo>
                    <a:pt x="0" y="404"/>
                  </a:lnTo>
                  <a:lnTo>
                    <a:pt x="498" y="815"/>
                  </a:lnTo>
                  <a:lnTo>
                    <a:pt x="490" y="580"/>
                  </a:lnTo>
                  <a:cubicBezTo>
                    <a:pt x="577" y="555"/>
                    <a:pt x="902" y="596"/>
                    <a:pt x="1020" y="663"/>
                  </a:cubicBezTo>
                  <a:cubicBezTo>
                    <a:pt x="1239" y="776"/>
                    <a:pt x="1189" y="964"/>
                    <a:pt x="1200" y="982"/>
                  </a:cubicBezTo>
                  <a:lnTo>
                    <a:pt x="1608" y="911"/>
                  </a:lnTo>
                  <a:lnTo>
                    <a:pt x="1762" y="1144"/>
                  </a:lnTo>
                  <a:cubicBezTo>
                    <a:pt x="1783" y="1109"/>
                    <a:pt x="1863" y="914"/>
                    <a:pt x="1739" y="701"/>
                  </a:cubicBezTo>
                  <a:cubicBezTo>
                    <a:pt x="1615" y="488"/>
                    <a:pt x="1492" y="406"/>
                    <a:pt x="1196" y="296"/>
                  </a:cubicBezTo>
                  <a:cubicBezTo>
                    <a:pt x="900" y="186"/>
                    <a:pt x="474" y="211"/>
                    <a:pt x="474" y="211"/>
                  </a:cubicBezTo>
                  <a:close/>
                </a:path>
              </a:pathLst>
            </a:custGeom>
            <a:solidFill>
              <a:schemeClr val="bg2">
                <a:alpha val="58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20493903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gray">
            <a:xfrm>
              <a:off x="1443" y="1934"/>
              <a:ext cx="1018" cy="1289"/>
            </a:xfrm>
            <a:custGeom>
              <a:avLst/>
              <a:gdLst>
                <a:gd name="T0" fmla="*/ 0 w 1018"/>
                <a:gd name="T1" fmla="*/ 1220 h 1289"/>
                <a:gd name="T2" fmla="*/ 774 w 1018"/>
                <a:gd name="T3" fmla="*/ 1289 h 1289"/>
                <a:gd name="T4" fmla="*/ 966 w 1018"/>
                <a:gd name="T5" fmla="*/ 866 h 1289"/>
                <a:gd name="T6" fmla="*/ 733 w 1018"/>
                <a:gd name="T7" fmla="*/ 935 h 1289"/>
                <a:gd name="T8" fmla="*/ 602 w 1018"/>
                <a:gd name="T9" fmla="*/ 629 h 1289"/>
                <a:gd name="T10" fmla="*/ 1018 w 1018"/>
                <a:gd name="T11" fmla="*/ 346 h 1289"/>
                <a:gd name="T12" fmla="*/ 777 w 1018"/>
                <a:gd name="T13" fmla="*/ 156 h 1289"/>
                <a:gd name="T14" fmla="*/ 976 w 1018"/>
                <a:gd name="T15" fmla="*/ 0 h 1289"/>
                <a:gd name="T16" fmla="*/ 346 w 1018"/>
                <a:gd name="T17" fmla="*/ 233 h 1289"/>
                <a:gd name="T18" fmla="*/ 21 w 1018"/>
                <a:gd name="T19" fmla="*/ 669 h 1289"/>
                <a:gd name="T20" fmla="*/ 209 w 1018"/>
                <a:gd name="T21" fmla="*/ 1139 h 1289"/>
                <a:gd name="T22" fmla="*/ 0 w 1018"/>
                <a:gd name="T23" fmla="*/ 122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8" h="1289">
                  <a:moveTo>
                    <a:pt x="0" y="1220"/>
                  </a:moveTo>
                  <a:lnTo>
                    <a:pt x="774" y="1289"/>
                  </a:lnTo>
                  <a:lnTo>
                    <a:pt x="966" y="866"/>
                  </a:lnTo>
                  <a:lnTo>
                    <a:pt x="733" y="935"/>
                  </a:lnTo>
                  <a:cubicBezTo>
                    <a:pt x="672" y="896"/>
                    <a:pt x="552" y="799"/>
                    <a:pt x="602" y="629"/>
                  </a:cubicBezTo>
                  <a:cubicBezTo>
                    <a:pt x="653" y="458"/>
                    <a:pt x="984" y="345"/>
                    <a:pt x="1018" y="346"/>
                  </a:cubicBezTo>
                  <a:lnTo>
                    <a:pt x="777" y="156"/>
                  </a:lnTo>
                  <a:lnTo>
                    <a:pt x="976" y="0"/>
                  </a:lnTo>
                  <a:cubicBezTo>
                    <a:pt x="727" y="41"/>
                    <a:pt x="502" y="123"/>
                    <a:pt x="346" y="233"/>
                  </a:cubicBezTo>
                  <a:cubicBezTo>
                    <a:pt x="189" y="343"/>
                    <a:pt x="44" y="517"/>
                    <a:pt x="21" y="669"/>
                  </a:cubicBezTo>
                  <a:cubicBezTo>
                    <a:pt x="7" y="814"/>
                    <a:pt x="62" y="1010"/>
                    <a:pt x="209" y="1139"/>
                  </a:cubicBezTo>
                  <a:lnTo>
                    <a:pt x="0" y="1220"/>
                  </a:lnTo>
                  <a:close/>
                </a:path>
              </a:pathLst>
            </a:custGeom>
            <a:solidFill>
              <a:schemeClr val="bg2">
                <a:alpha val="58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20493903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648072" y="44624"/>
            <a:ext cx="3707904" cy="544488"/>
          </a:xfrm>
        </p:spPr>
        <p:txBody>
          <a:bodyPr/>
          <a:lstStyle/>
          <a:p>
            <a:r>
              <a:rPr lang="en-US" altLang="es-ES" sz="3600" dirty="0" err="1" smtClean="0"/>
              <a:t>Transversalidad</a:t>
            </a:r>
            <a:endParaRPr lang="en-US" altLang="es-ES" sz="2000" dirty="0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981200" y="2438400"/>
            <a:ext cx="5181600" cy="2743200"/>
            <a:chOff x="1443" y="1680"/>
            <a:chExt cx="2706" cy="1854"/>
          </a:xfrm>
        </p:grpSpPr>
        <p:sp>
          <p:nvSpPr>
            <p:cNvPr id="13320" name="Freeform 8"/>
            <p:cNvSpPr>
              <a:spLocks/>
            </p:cNvSpPr>
            <p:nvPr/>
          </p:nvSpPr>
          <p:spPr bwMode="gray">
            <a:xfrm>
              <a:off x="1851" y="2634"/>
              <a:ext cx="2298" cy="900"/>
            </a:xfrm>
            <a:custGeom>
              <a:avLst/>
              <a:gdLst>
                <a:gd name="T0" fmla="*/ 531 w 2298"/>
                <a:gd name="T1" fmla="*/ 361 h 900"/>
                <a:gd name="T2" fmla="*/ 999 w 2298"/>
                <a:gd name="T3" fmla="*/ 406 h 900"/>
                <a:gd name="T4" fmla="*/ 1547 w 2298"/>
                <a:gd name="T5" fmla="*/ 188 h 900"/>
                <a:gd name="T6" fmla="*/ 1325 w 2298"/>
                <a:gd name="T7" fmla="*/ 131 h 900"/>
                <a:gd name="T8" fmla="*/ 2005 w 2298"/>
                <a:gd name="T9" fmla="*/ 0 h 900"/>
                <a:gd name="T10" fmla="*/ 2298 w 2298"/>
                <a:gd name="T11" fmla="*/ 425 h 900"/>
                <a:gd name="T12" fmla="*/ 2054 w 2298"/>
                <a:gd name="T13" fmla="*/ 340 h 900"/>
                <a:gd name="T14" fmla="*/ 1120 w 2298"/>
                <a:gd name="T15" fmla="*/ 816 h 900"/>
                <a:gd name="T16" fmla="*/ 0 w 2298"/>
                <a:gd name="T17" fmla="*/ 608 h 900"/>
                <a:gd name="T18" fmla="*/ 401 w 2298"/>
                <a:gd name="T19" fmla="*/ 633 h 900"/>
                <a:gd name="T20" fmla="*/ 531 w 2298"/>
                <a:gd name="T21" fmla="*/ 361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8" h="900">
                  <a:moveTo>
                    <a:pt x="531" y="361"/>
                  </a:moveTo>
                  <a:cubicBezTo>
                    <a:pt x="623" y="386"/>
                    <a:pt x="670" y="427"/>
                    <a:pt x="999" y="406"/>
                  </a:cubicBezTo>
                  <a:cubicBezTo>
                    <a:pt x="1329" y="385"/>
                    <a:pt x="1493" y="233"/>
                    <a:pt x="1547" y="188"/>
                  </a:cubicBezTo>
                  <a:lnTo>
                    <a:pt x="1325" y="131"/>
                  </a:lnTo>
                  <a:lnTo>
                    <a:pt x="2005" y="0"/>
                  </a:lnTo>
                  <a:lnTo>
                    <a:pt x="2298" y="425"/>
                  </a:lnTo>
                  <a:lnTo>
                    <a:pt x="2054" y="340"/>
                  </a:lnTo>
                  <a:cubicBezTo>
                    <a:pt x="1934" y="456"/>
                    <a:pt x="1774" y="732"/>
                    <a:pt x="1120" y="816"/>
                  </a:cubicBezTo>
                  <a:cubicBezTo>
                    <a:pt x="466" y="900"/>
                    <a:pt x="119" y="633"/>
                    <a:pt x="0" y="608"/>
                  </a:cubicBezTo>
                  <a:lnTo>
                    <a:pt x="401" y="633"/>
                  </a:lnTo>
                  <a:lnTo>
                    <a:pt x="531" y="36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20493903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gray">
            <a:xfrm>
              <a:off x="2281" y="1680"/>
              <a:ext cx="1863" cy="1144"/>
            </a:xfrm>
            <a:custGeom>
              <a:avLst/>
              <a:gdLst>
                <a:gd name="T0" fmla="*/ 474 w 1863"/>
                <a:gd name="T1" fmla="*/ 211 h 1144"/>
                <a:gd name="T2" fmla="*/ 463 w 1863"/>
                <a:gd name="T3" fmla="*/ 0 h 1144"/>
                <a:gd name="T4" fmla="*/ 0 w 1863"/>
                <a:gd name="T5" fmla="*/ 404 h 1144"/>
                <a:gd name="T6" fmla="*/ 498 w 1863"/>
                <a:gd name="T7" fmla="*/ 815 h 1144"/>
                <a:gd name="T8" fmla="*/ 490 w 1863"/>
                <a:gd name="T9" fmla="*/ 580 h 1144"/>
                <a:gd name="T10" fmla="*/ 1020 w 1863"/>
                <a:gd name="T11" fmla="*/ 663 h 1144"/>
                <a:gd name="T12" fmla="*/ 1200 w 1863"/>
                <a:gd name="T13" fmla="*/ 982 h 1144"/>
                <a:gd name="T14" fmla="*/ 1608 w 1863"/>
                <a:gd name="T15" fmla="*/ 911 h 1144"/>
                <a:gd name="T16" fmla="*/ 1762 w 1863"/>
                <a:gd name="T17" fmla="*/ 1144 h 1144"/>
                <a:gd name="T18" fmla="*/ 1739 w 1863"/>
                <a:gd name="T19" fmla="*/ 701 h 1144"/>
                <a:gd name="T20" fmla="*/ 1196 w 1863"/>
                <a:gd name="T21" fmla="*/ 296 h 1144"/>
                <a:gd name="T22" fmla="*/ 474 w 1863"/>
                <a:gd name="T23" fmla="*/ 211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3" h="1144">
                  <a:moveTo>
                    <a:pt x="474" y="211"/>
                  </a:moveTo>
                  <a:lnTo>
                    <a:pt x="463" y="0"/>
                  </a:lnTo>
                  <a:lnTo>
                    <a:pt x="0" y="404"/>
                  </a:lnTo>
                  <a:lnTo>
                    <a:pt x="498" y="815"/>
                  </a:lnTo>
                  <a:lnTo>
                    <a:pt x="490" y="580"/>
                  </a:lnTo>
                  <a:cubicBezTo>
                    <a:pt x="577" y="555"/>
                    <a:pt x="902" y="596"/>
                    <a:pt x="1020" y="663"/>
                  </a:cubicBezTo>
                  <a:cubicBezTo>
                    <a:pt x="1239" y="776"/>
                    <a:pt x="1189" y="964"/>
                    <a:pt x="1200" y="982"/>
                  </a:cubicBezTo>
                  <a:lnTo>
                    <a:pt x="1608" y="911"/>
                  </a:lnTo>
                  <a:lnTo>
                    <a:pt x="1762" y="1144"/>
                  </a:lnTo>
                  <a:cubicBezTo>
                    <a:pt x="1783" y="1109"/>
                    <a:pt x="1863" y="914"/>
                    <a:pt x="1739" y="701"/>
                  </a:cubicBezTo>
                  <a:cubicBezTo>
                    <a:pt x="1615" y="488"/>
                    <a:pt x="1492" y="406"/>
                    <a:pt x="1196" y="296"/>
                  </a:cubicBezTo>
                  <a:cubicBezTo>
                    <a:pt x="900" y="186"/>
                    <a:pt x="474" y="211"/>
                    <a:pt x="474" y="211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20493903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gray">
            <a:xfrm>
              <a:off x="1443" y="1934"/>
              <a:ext cx="1018" cy="1289"/>
            </a:xfrm>
            <a:custGeom>
              <a:avLst/>
              <a:gdLst>
                <a:gd name="T0" fmla="*/ 0 w 1018"/>
                <a:gd name="T1" fmla="*/ 1220 h 1289"/>
                <a:gd name="T2" fmla="*/ 774 w 1018"/>
                <a:gd name="T3" fmla="*/ 1289 h 1289"/>
                <a:gd name="T4" fmla="*/ 966 w 1018"/>
                <a:gd name="T5" fmla="*/ 866 h 1289"/>
                <a:gd name="T6" fmla="*/ 733 w 1018"/>
                <a:gd name="T7" fmla="*/ 935 h 1289"/>
                <a:gd name="T8" fmla="*/ 602 w 1018"/>
                <a:gd name="T9" fmla="*/ 629 h 1289"/>
                <a:gd name="T10" fmla="*/ 1018 w 1018"/>
                <a:gd name="T11" fmla="*/ 346 h 1289"/>
                <a:gd name="T12" fmla="*/ 777 w 1018"/>
                <a:gd name="T13" fmla="*/ 156 h 1289"/>
                <a:gd name="T14" fmla="*/ 976 w 1018"/>
                <a:gd name="T15" fmla="*/ 0 h 1289"/>
                <a:gd name="T16" fmla="*/ 346 w 1018"/>
                <a:gd name="T17" fmla="*/ 233 h 1289"/>
                <a:gd name="T18" fmla="*/ 21 w 1018"/>
                <a:gd name="T19" fmla="*/ 669 h 1289"/>
                <a:gd name="T20" fmla="*/ 209 w 1018"/>
                <a:gd name="T21" fmla="*/ 1139 h 1289"/>
                <a:gd name="T22" fmla="*/ 0 w 1018"/>
                <a:gd name="T23" fmla="*/ 122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8" h="1289">
                  <a:moveTo>
                    <a:pt x="0" y="1220"/>
                  </a:moveTo>
                  <a:lnTo>
                    <a:pt x="774" y="1289"/>
                  </a:lnTo>
                  <a:lnTo>
                    <a:pt x="966" y="866"/>
                  </a:lnTo>
                  <a:lnTo>
                    <a:pt x="733" y="935"/>
                  </a:lnTo>
                  <a:cubicBezTo>
                    <a:pt x="672" y="896"/>
                    <a:pt x="552" y="799"/>
                    <a:pt x="602" y="629"/>
                  </a:cubicBezTo>
                  <a:cubicBezTo>
                    <a:pt x="653" y="458"/>
                    <a:pt x="984" y="345"/>
                    <a:pt x="1018" y="346"/>
                  </a:cubicBezTo>
                  <a:lnTo>
                    <a:pt x="777" y="156"/>
                  </a:lnTo>
                  <a:lnTo>
                    <a:pt x="976" y="0"/>
                  </a:lnTo>
                  <a:cubicBezTo>
                    <a:pt x="727" y="41"/>
                    <a:pt x="502" y="123"/>
                    <a:pt x="346" y="233"/>
                  </a:cubicBezTo>
                  <a:cubicBezTo>
                    <a:pt x="189" y="343"/>
                    <a:pt x="44" y="517"/>
                    <a:pt x="21" y="669"/>
                  </a:cubicBezTo>
                  <a:cubicBezTo>
                    <a:pt x="7" y="814"/>
                    <a:pt x="62" y="1010"/>
                    <a:pt x="209" y="1139"/>
                  </a:cubicBezTo>
                  <a:lnTo>
                    <a:pt x="0" y="12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0161" dir="20493903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 dirty="0"/>
            </a:p>
          </p:txBody>
        </p:sp>
      </p:grpSp>
      <p:sp>
        <p:nvSpPr>
          <p:cNvPr id="13323" name="AutoShape 11"/>
          <p:cNvSpPr>
            <a:spLocks/>
          </p:cNvSpPr>
          <p:nvPr/>
        </p:nvSpPr>
        <p:spPr bwMode="auto">
          <a:xfrm>
            <a:off x="5638800" y="1828800"/>
            <a:ext cx="2209800" cy="914400"/>
          </a:xfrm>
          <a:prstGeom prst="accentCallout2">
            <a:avLst>
              <a:gd name="adj1" fmla="val 12500"/>
              <a:gd name="adj2" fmla="val -3449"/>
              <a:gd name="adj3" fmla="val 12500"/>
              <a:gd name="adj4" fmla="val -31755"/>
              <a:gd name="adj5" fmla="val 130903"/>
              <a:gd name="adj6" fmla="val -52657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en-US" altLang="es-ES" sz="1400" b="1" dirty="0" err="1" smtClean="0"/>
              <a:t>Área</a:t>
            </a:r>
            <a:r>
              <a:rPr lang="en-US" altLang="es-ES" sz="1400" b="1" dirty="0" smtClean="0"/>
              <a:t> de </a:t>
            </a:r>
            <a:r>
              <a:rPr lang="en-US" altLang="es-ES" sz="1400" b="1" dirty="0" err="1" smtClean="0"/>
              <a:t>Desarrollo</a:t>
            </a:r>
            <a:endParaRPr lang="en-US" altLang="es-ES" sz="1400" b="1" dirty="0" smtClean="0"/>
          </a:p>
          <a:p>
            <a:pPr algn="l" eaLnBrk="0" hangingPunct="0"/>
            <a:r>
              <a:rPr lang="en-US" altLang="es-ES" sz="1400" dirty="0" err="1" smtClean="0"/>
              <a:t>Tablas</a:t>
            </a:r>
            <a:r>
              <a:rPr lang="en-US" altLang="es-ES" sz="1400" dirty="0" smtClean="0"/>
              <a:t> de Personal</a:t>
            </a:r>
          </a:p>
          <a:p>
            <a:pPr algn="l" eaLnBrk="0" hangingPunct="0"/>
            <a:r>
              <a:rPr lang="en-US" altLang="es-ES" sz="1400" dirty="0" err="1" smtClean="0"/>
              <a:t>Tablas</a:t>
            </a:r>
            <a:r>
              <a:rPr lang="en-US" altLang="es-ES" sz="1400" dirty="0" smtClean="0"/>
              <a:t> de </a:t>
            </a:r>
            <a:r>
              <a:rPr lang="en-US" altLang="es-ES" sz="1400" dirty="0" err="1" smtClean="0"/>
              <a:t>Alumnos</a:t>
            </a:r>
            <a:endParaRPr lang="en-US" altLang="es-ES" sz="1400" dirty="0" smtClean="0"/>
          </a:p>
          <a:p>
            <a:pPr algn="l" eaLnBrk="0" hangingPunct="0"/>
            <a:r>
              <a:rPr lang="en-US" altLang="es-ES" sz="1400" dirty="0" smtClean="0"/>
              <a:t>…</a:t>
            </a:r>
            <a:endParaRPr lang="en-US" altLang="es-ES" sz="1400" dirty="0"/>
          </a:p>
        </p:txBody>
      </p:sp>
      <p:sp>
        <p:nvSpPr>
          <p:cNvPr id="13324" name="AutoShape 12"/>
          <p:cNvSpPr>
            <a:spLocks/>
          </p:cNvSpPr>
          <p:nvPr/>
        </p:nvSpPr>
        <p:spPr bwMode="auto">
          <a:xfrm>
            <a:off x="4267200" y="5334000"/>
            <a:ext cx="3048000" cy="854075"/>
          </a:xfrm>
          <a:prstGeom prst="accentCallout2">
            <a:avLst>
              <a:gd name="adj1" fmla="val 13384"/>
              <a:gd name="adj2" fmla="val -2500"/>
              <a:gd name="adj3" fmla="val 13384"/>
              <a:gd name="adj4" fmla="val -14792"/>
              <a:gd name="adj5" fmla="val -58366"/>
              <a:gd name="adj6" fmla="val -14792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en-US" altLang="es-ES" sz="1400" b="1" dirty="0" err="1" smtClean="0"/>
              <a:t>Área</a:t>
            </a:r>
            <a:r>
              <a:rPr lang="en-US" altLang="es-ES" sz="1400" b="1" dirty="0" smtClean="0"/>
              <a:t> de </a:t>
            </a:r>
            <a:r>
              <a:rPr lang="en-US" altLang="es-ES" sz="1400" b="1" dirty="0" err="1" smtClean="0"/>
              <a:t>Sistemas</a:t>
            </a:r>
            <a:endParaRPr lang="en-US" altLang="es-ES" sz="1400" b="1" dirty="0" smtClean="0"/>
          </a:p>
          <a:p>
            <a:pPr algn="l" eaLnBrk="0" hangingPunct="0"/>
            <a:r>
              <a:rPr lang="en-US" altLang="es-ES" sz="1400" dirty="0" smtClean="0"/>
              <a:t>Gestión de la </a:t>
            </a:r>
            <a:r>
              <a:rPr lang="en-US" altLang="es-ES" sz="1400" dirty="0" err="1" smtClean="0"/>
              <a:t>máquina</a:t>
            </a:r>
            <a:endParaRPr lang="en-US" altLang="es-ES" sz="1400" dirty="0" smtClean="0"/>
          </a:p>
          <a:p>
            <a:pPr algn="l" eaLnBrk="0" hangingPunct="0"/>
            <a:r>
              <a:rPr lang="en-US" altLang="es-ES" sz="1400" dirty="0" smtClean="0"/>
              <a:t>La base de </a:t>
            </a:r>
            <a:r>
              <a:rPr lang="en-US" altLang="es-ES" sz="1400" dirty="0" err="1" smtClean="0"/>
              <a:t>datos</a:t>
            </a:r>
            <a:endParaRPr lang="en-US" altLang="es-ES" sz="1400" dirty="0" smtClean="0"/>
          </a:p>
          <a:p>
            <a:pPr algn="l" eaLnBrk="0" hangingPunct="0"/>
            <a:r>
              <a:rPr lang="en-US" altLang="es-ES" sz="1400" dirty="0" smtClean="0"/>
              <a:t>La </a:t>
            </a:r>
            <a:r>
              <a:rPr lang="en-US" altLang="es-ES" sz="1400" dirty="0" err="1" smtClean="0"/>
              <a:t>autenticación</a:t>
            </a:r>
            <a:endParaRPr lang="en-US" altLang="es-ES" sz="1400" dirty="0" smtClean="0"/>
          </a:p>
          <a:p>
            <a:pPr algn="l" eaLnBrk="0" hangingPunct="0"/>
            <a:r>
              <a:rPr lang="en-US" altLang="es-ES" sz="1400" dirty="0" smtClean="0"/>
              <a:t>…</a:t>
            </a:r>
            <a:endParaRPr lang="en-US" altLang="es-ES" sz="1400" dirty="0"/>
          </a:p>
        </p:txBody>
      </p:sp>
      <p:sp>
        <p:nvSpPr>
          <p:cNvPr id="13325" name="AutoShape 13"/>
          <p:cNvSpPr>
            <a:spLocks/>
          </p:cNvSpPr>
          <p:nvPr/>
        </p:nvSpPr>
        <p:spPr bwMode="auto">
          <a:xfrm>
            <a:off x="501974" y="2032000"/>
            <a:ext cx="2057400" cy="965200"/>
          </a:xfrm>
          <a:prstGeom prst="accentCallout2">
            <a:avLst>
              <a:gd name="adj1" fmla="val 11843"/>
              <a:gd name="adj2" fmla="val 103704"/>
              <a:gd name="adj3" fmla="val 11843"/>
              <a:gd name="adj4" fmla="val 121528"/>
              <a:gd name="adj5" fmla="val 111185"/>
              <a:gd name="adj6" fmla="val 133023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en-US" altLang="es-ES" sz="1400" b="1" dirty="0" err="1" smtClean="0"/>
              <a:t>Área</a:t>
            </a:r>
            <a:r>
              <a:rPr lang="en-US" altLang="es-ES" sz="1400" b="1" dirty="0" smtClean="0"/>
              <a:t> de Soporte</a:t>
            </a:r>
          </a:p>
          <a:p>
            <a:pPr algn="r" eaLnBrk="0" hangingPunct="0"/>
            <a:r>
              <a:rPr lang="en-US" altLang="es-ES" sz="1400" dirty="0" err="1" smtClean="0"/>
              <a:t>Implementar</a:t>
            </a:r>
            <a:endParaRPr lang="en-US" altLang="es-ES" sz="1400" dirty="0" smtClean="0"/>
          </a:p>
          <a:p>
            <a:pPr algn="r" eaLnBrk="0" hangingPunct="0"/>
            <a:r>
              <a:rPr lang="en-US" altLang="es-ES" sz="1400" dirty="0" err="1" smtClean="0"/>
              <a:t>Diseño</a:t>
            </a:r>
            <a:r>
              <a:rPr lang="en-US" altLang="es-ES" sz="1400" dirty="0" smtClean="0"/>
              <a:t> del </a:t>
            </a:r>
            <a:r>
              <a:rPr lang="en-US" altLang="es-ES" sz="1400" dirty="0" err="1" smtClean="0"/>
              <a:t>interfaz</a:t>
            </a:r>
            <a:endParaRPr lang="en-US" altLang="es-ES" sz="1400" dirty="0" smtClean="0"/>
          </a:p>
          <a:p>
            <a:pPr algn="r" eaLnBrk="0" hangingPunct="0"/>
            <a:r>
              <a:rPr lang="en-US" altLang="es-ES" sz="1400" dirty="0" err="1" smtClean="0"/>
              <a:t>Flujo</a:t>
            </a:r>
            <a:r>
              <a:rPr lang="en-US" altLang="es-ES" sz="1400" dirty="0" smtClean="0"/>
              <a:t> de </a:t>
            </a:r>
            <a:r>
              <a:rPr lang="en-US" altLang="es-ES" sz="1400" dirty="0" err="1" smtClean="0"/>
              <a:t>trabajo</a:t>
            </a:r>
            <a:endParaRPr lang="en-US" altLang="es-ES" sz="1400" dirty="0" smtClean="0"/>
          </a:p>
          <a:p>
            <a:pPr algn="r" eaLnBrk="0" hangingPunct="0"/>
            <a:r>
              <a:rPr lang="en-US" altLang="es-ES" sz="1400" dirty="0" smtClean="0"/>
              <a:t>…</a:t>
            </a:r>
            <a:endParaRPr lang="en-US" altLang="es-ES" sz="1400" dirty="0"/>
          </a:p>
        </p:txBody>
      </p:sp>
      <p:sp>
        <p:nvSpPr>
          <p:cNvPr id="2" name="Rectángulo 1"/>
          <p:cNvSpPr/>
          <p:nvPr/>
        </p:nvSpPr>
        <p:spPr>
          <a:xfrm>
            <a:off x="3389625" y="3645024"/>
            <a:ext cx="23647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Área de Dirección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732061" cy="5386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11" y="332656"/>
            <a:ext cx="936104" cy="13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4" grpId="0" animBg="1"/>
      <p:bldP spid="1332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52" y="2329661"/>
            <a:ext cx="3781772" cy="340359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732061" cy="538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75" y="457200"/>
            <a:ext cx="1405076" cy="1264568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48072" y="44624"/>
            <a:ext cx="3707904" cy="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ES" sz="3600" dirty="0" err="1" smtClean="0"/>
              <a:t>Transversalidad</a:t>
            </a:r>
            <a:endParaRPr lang="en-US" altLang="es-ES" sz="2000" dirty="0"/>
          </a:p>
        </p:txBody>
      </p:sp>
      <p:sp>
        <p:nvSpPr>
          <p:cNvPr id="5" name="Elipse 4"/>
          <p:cNvSpPr/>
          <p:nvPr/>
        </p:nvSpPr>
        <p:spPr bwMode="auto">
          <a:xfrm>
            <a:off x="827584" y="1340768"/>
            <a:ext cx="7488832" cy="4968552"/>
          </a:xfrm>
          <a:prstGeom prst="ellipse">
            <a:avLst/>
          </a:prstGeom>
          <a:gradFill>
            <a:gsLst>
              <a:gs pos="62000">
                <a:schemeClr val="tx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vert="eaVert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57" y="2708921"/>
            <a:ext cx="2271612" cy="2520280"/>
          </a:xfrm>
          <a:prstGeom prst="rect">
            <a:avLst/>
          </a:prstGeom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black">
          <a:xfrm>
            <a:off x="3059832" y="2027312"/>
            <a:ext cx="2743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95376"/>
              </a:avLst>
            </a:prstTxWarp>
          </a:bodyPr>
          <a:lstStyle/>
          <a:p>
            <a:r>
              <a:rPr lang="es-ES" kern="1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preparamos</a:t>
            </a:r>
            <a:endParaRPr lang="es-ES" kern="10" dirty="0">
              <a:solidFill>
                <a:schemeClr val="bg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12" y="2715013"/>
            <a:ext cx="952828" cy="20607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75733"/>
            <a:ext cx="1518724" cy="20720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17" y="1194644"/>
            <a:ext cx="23050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20954 -1.48148E-6 C 0.30347 -1.48148E-6 0.41944 -0.12014 0.41944 -0.21736 L 0.41944 -0.4342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s-ES" altLang="es-ES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2209800" y="3559175"/>
            <a:ext cx="4038600" cy="228600"/>
            <a:chOff x="1344" y="1464"/>
            <a:chExt cx="2544" cy="144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1488" y="1536"/>
              <a:ext cx="2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1344" y="146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2209800" y="4230688"/>
            <a:ext cx="4038600" cy="228600"/>
            <a:chOff x="1344" y="1464"/>
            <a:chExt cx="2544" cy="144"/>
          </a:xfrm>
        </p:grpSpPr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488" y="1536"/>
              <a:ext cx="2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1344" y="146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2209800" y="2339975"/>
            <a:ext cx="4038600" cy="228600"/>
            <a:chOff x="1344" y="1464"/>
            <a:chExt cx="2544" cy="144"/>
          </a:xfrm>
        </p:grpSpPr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1488" y="1536"/>
              <a:ext cx="2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1344" y="146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2209800" y="2911475"/>
            <a:ext cx="4038600" cy="228600"/>
            <a:chOff x="1344" y="1464"/>
            <a:chExt cx="2544" cy="144"/>
          </a:xfrm>
        </p:grpSpPr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1488" y="1536"/>
              <a:ext cx="2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344" y="146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667000" y="1981200"/>
            <a:ext cx="3639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s-ES" sz="2400" dirty="0" err="1" smtClean="0"/>
              <a:t>Pasamos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por</a:t>
            </a:r>
            <a:r>
              <a:rPr lang="en-US" altLang="es-ES" sz="2400" dirty="0" smtClean="0"/>
              <a:t> SISTEMAS</a:t>
            </a:r>
            <a:endParaRPr lang="en-US" altLang="es-ES" sz="2400" dirty="0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2667000" y="2581275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s-ES" sz="2400" dirty="0" smtClean="0"/>
              <a:t>Se </a:t>
            </a:r>
            <a:r>
              <a:rPr lang="en-US" altLang="es-ES" sz="2400" dirty="0" err="1" smtClean="0"/>
              <a:t>monta</a:t>
            </a:r>
            <a:r>
              <a:rPr lang="en-US" altLang="es-ES" sz="2400" dirty="0" smtClean="0"/>
              <a:t> la </a:t>
            </a:r>
            <a:r>
              <a:rPr lang="en-US" altLang="es-ES" sz="2400" dirty="0" err="1"/>
              <a:t>M</a:t>
            </a:r>
            <a:r>
              <a:rPr lang="en-US" altLang="es-ES" sz="2400" dirty="0" err="1" smtClean="0"/>
              <a:t>áquina</a:t>
            </a:r>
            <a:endParaRPr lang="en-US" altLang="es-ES" sz="2400" dirty="0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2667000" y="3205163"/>
            <a:ext cx="3932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s-ES" sz="2400" dirty="0" smtClean="0"/>
              <a:t>Se </a:t>
            </a:r>
            <a:r>
              <a:rPr lang="en-US" altLang="es-ES" sz="2400" dirty="0" err="1" smtClean="0"/>
              <a:t>monta</a:t>
            </a:r>
            <a:r>
              <a:rPr lang="en-US" altLang="es-ES" sz="2400" dirty="0" smtClean="0"/>
              <a:t> la Base de </a:t>
            </a:r>
            <a:r>
              <a:rPr lang="en-US" altLang="es-ES" sz="2400" dirty="0" err="1" smtClean="0"/>
              <a:t>Datos</a:t>
            </a:r>
            <a:endParaRPr lang="en-US" altLang="es-ES" sz="2400" dirty="0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667000" y="3849688"/>
            <a:ext cx="4482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s-ES" sz="2400" dirty="0" smtClean="0"/>
              <a:t>Se </a:t>
            </a:r>
            <a:r>
              <a:rPr lang="en-US" altLang="es-ES" sz="2400" dirty="0" err="1" smtClean="0"/>
              <a:t>implementa</a:t>
            </a:r>
            <a:r>
              <a:rPr lang="en-US" altLang="es-ES" sz="2400" dirty="0" smtClean="0"/>
              <a:t> la </a:t>
            </a:r>
            <a:r>
              <a:rPr lang="en-US" altLang="es-ES" sz="2400" dirty="0" err="1" smtClean="0"/>
              <a:t>Autenticación</a:t>
            </a:r>
            <a:endParaRPr lang="en-US" altLang="es-ES" sz="2400" dirty="0"/>
          </a:p>
        </p:txBody>
      </p:sp>
      <p:sp>
        <p:nvSpPr>
          <p:cNvPr id="25" name="WordArt 6"/>
          <p:cNvSpPr>
            <a:spLocks noChangeArrowheads="1" noChangeShapeType="1" noTextEdit="1"/>
          </p:cNvSpPr>
          <p:nvPr/>
        </p:nvSpPr>
        <p:spPr bwMode="gray">
          <a:xfrm>
            <a:off x="1547664" y="4789612"/>
            <a:ext cx="6050179" cy="8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4000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Muchas Gracias</a:t>
            </a:r>
          </a:p>
          <a:p>
            <a:r>
              <a:rPr lang="es-ES" sz="3600" kern="1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4000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Compañer@s</a:t>
            </a:r>
            <a:endParaRPr lang="es-E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4000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648072" y="44624"/>
            <a:ext cx="3707904" cy="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ES" sz="3600" dirty="0" err="1" smtClean="0"/>
              <a:t>Transversalidad</a:t>
            </a:r>
            <a:endParaRPr lang="en-US" altLang="es-ES" sz="20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75" y="457200"/>
            <a:ext cx="1405076" cy="12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  <p:bldP spid="7189" grpId="0"/>
      <p:bldP spid="7190" grpId="0"/>
      <p:bldP spid="719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732061" cy="538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75" y="457200"/>
            <a:ext cx="1405076" cy="1264568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48072" y="44624"/>
            <a:ext cx="3707904" cy="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ES" sz="3600" dirty="0" err="1" smtClean="0"/>
              <a:t>Transversalidad</a:t>
            </a:r>
            <a:endParaRPr lang="en-US" altLang="es-ES" sz="2000" dirty="0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2209800" y="3559175"/>
            <a:ext cx="4038600" cy="228600"/>
            <a:chOff x="1344" y="1464"/>
            <a:chExt cx="2544" cy="1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488" y="1536"/>
              <a:ext cx="2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1344" y="146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2209800" y="4230688"/>
            <a:ext cx="4038600" cy="228600"/>
            <a:chOff x="1344" y="1464"/>
            <a:chExt cx="2544" cy="144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488" y="1536"/>
              <a:ext cx="2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1344" y="146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2209800" y="2339975"/>
            <a:ext cx="4038600" cy="228600"/>
            <a:chOff x="1344" y="1464"/>
            <a:chExt cx="2544" cy="144"/>
          </a:xfrm>
        </p:grpSpPr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1488" y="1536"/>
              <a:ext cx="2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344" y="146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2209800" y="2911475"/>
            <a:ext cx="4038600" cy="228600"/>
            <a:chOff x="1344" y="1464"/>
            <a:chExt cx="2544" cy="144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1488" y="1536"/>
              <a:ext cx="2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1344" y="146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2667000" y="1981200"/>
            <a:ext cx="4188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s-ES" sz="2400" dirty="0" err="1" smtClean="0"/>
              <a:t>Pasamos</a:t>
            </a:r>
            <a:r>
              <a:rPr lang="en-US" altLang="es-ES" sz="2400" dirty="0" smtClean="0"/>
              <a:t> </a:t>
            </a:r>
            <a:r>
              <a:rPr lang="en-US" altLang="es-ES" sz="2400" dirty="0" err="1" smtClean="0"/>
              <a:t>por</a:t>
            </a:r>
            <a:r>
              <a:rPr lang="en-US" altLang="es-ES" sz="2400" dirty="0" smtClean="0"/>
              <a:t> DESARROLLO</a:t>
            </a:r>
            <a:endParaRPr lang="en-US" altLang="es-ES" sz="2400" dirty="0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2667000" y="2581275"/>
            <a:ext cx="4804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s-ES" sz="2400" dirty="0" smtClean="0"/>
              <a:t>Se </a:t>
            </a:r>
            <a:r>
              <a:rPr lang="en-US" altLang="es-ES" sz="2400" dirty="0" err="1" smtClean="0"/>
              <a:t>monta</a:t>
            </a:r>
            <a:r>
              <a:rPr lang="en-US" altLang="es-ES" sz="2400" dirty="0" smtClean="0"/>
              <a:t> la vista de Personal GP</a:t>
            </a:r>
            <a:endParaRPr lang="en-US" altLang="es-ES" sz="2400" dirty="0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2667000" y="3205163"/>
            <a:ext cx="5197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s-ES" sz="2400" dirty="0" smtClean="0"/>
              <a:t>Se </a:t>
            </a:r>
            <a:r>
              <a:rPr lang="en-US" altLang="es-ES" sz="2400" dirty="0" err="1" smtClean="0"/>
              <a:t>monta</a:t>
            </a:r>
            <a:r>
              <a:rPr lang="en-US" altLang="es-ES" sz="2400" dirty="0" smtClean="0"/>
              <a:t> la vista de </a:t>
            </a:r>
            <a:r>
              <a:rPr lang="en-US" altLang="es-ES" sz="2400" dirty="0" err="1" smtClean="0"/>
              <a:t>Estudiantes</a:t>
            </a:r>
            <a:r>
              <a:rPr lang="en-US" altLang="es-ES" sz="2400" dirty="0" smtClean="0"/>
              <a:t> GA</a:t>
            </a:r>
            <a:endParaRPr lang="en-US" altLang="es-ES" sz="2400" dirty="0"/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667000" y="3849688"/>
            <a:ext cx="4804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s-ES" sz="2400" dirty="0" err="1" smtClean="0"/>
              <a:t>Permisos</a:t>
            </a:r>
            <a:r>
              <a:rPr lang="en-US" altLang="es-ES" sz="2400" dirty="0" smtClean="0"/>
              <a:t> usuario OTRS en vistas</a:t>
            </a:r>
            <a:endParaRPr lang="en-US" altLang="es-ES" sz="2400" dirty="0"/>
          </a:p>
        </p:txBody>
      </p:sp>
      <p:sp>
        <p:nvSpPr>
          <p:cNvPr id="30" name="WordArt 6"/>
          <p:cNvSpPr>
            <a:spLocks noChangeArrowheads="1" noChangeShapeType="1" noTextEdit="1"/>
          </p:cNvSpPr>
          <p:nvPr/>
        </p:nvSpPr>
        <p:spPr bwMode="gray">
          <a:xfrm>
            <a:off x="1547664" y="4789612"/>
            <a:ext cx="6050179" cy="871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4000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Muchas Gracias</a:t>
            </a:r>
          </a:p>
          <a:p>
            <a:r>
              <a:rPr lang="es-ES" sz="3600" kern="10" dirty="0" err="1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4000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Arial Black" panose="020B0A04020102020204" pitchFamily="34" charset="0"/>
              </a:rPr>
              <a:t>Compañer@s</a:t>
            </a:r>
            <a:endParaRPr lang="es-E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4000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s-ES" alt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93296"/>
            <a:ext cx="1732061" cy="538671"/>
          </a:xfrm>
          <a:prstGeom prst="rect">
            <a:avLst/>
          </a:prstGeom>
        </p:spPr>
      </p:pic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611560" y="44624"/>
            <a:ext cx="3707904" cy="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ES" sz="3600" dirty="0" err="1" smtClean="0"/>
              <a:t>Transversalidad</a:t>
            </a:r>
            <a:endParaRPr lang="en-US" altLang="es-ES" sz="20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75" y="457200"/>
            <a:ext cx="1405076" cy="1264568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 bwMode="auto">
          <a:xfrm>
            <a:off x="827584" y="1340768"/>
            <a:ext cx="7488832" cy="4968552"/>
          </a:xfrm>
          <a:prstGeom prst="ellipse">
            <a:avLst/>
          </a:prstGeom>
          <a:gradFill>
            <a:gsLst>
              <a:gs pos="62000">
                <a:schemeClr val="tx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vert="eaVert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88121"/>
            <a:ext cx="2533437" cy="24250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58" y="1826384"/>
            <a:ext cx="2933502" cy="42669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0888"/>
            <a:ext cx="1397038" cy="24414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2617837" cy="29044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2448272" cy="3060340"/>
          </a:xfrm>
          <a:prstGeom prst="rect">
            <a:avLst/>
          </a:prstGeom>
        </p:spPr>
      </p:pic>
      <p:sp>
        <p:nvSpPr>
          <p:cNvPr id="29" name="Rectangle 6"/>
          <p:cNvSpPr txBox="1">
            <a:spLocks noChangeArrowheads="1"/>
          </p:cNvSpPr>
          <p:nvPr/>
        </p:nvSpPr>
        <p:spPr bwMode="auto">
          <a:xfrm>
            <a:off x="611560" y="44624"/>
            <a:ext cx="3707904" cy="5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ES" sz="3600" dirty="0" smtClean="0"/>
              <a:t>Como </a:t>
            </a:r>
            <a:r>
              <a:rPr lang="en-US" altLang="es-ES" sz="3600" dirty="0" err="1" smtClean="0"/>
              <a:t>Funciona</a:t>
            </a:r>
            <a:endParaRPr lang="en-U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6536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3" grpId="1" animBg="1"/>
      <p:bldP spid="29" grpId="0"/>
    </p:bldLst>
  </p:timing>
</p:sld>
</file>

<file path=ppt/theme/theme1.xml><?xml version="1.0" encoding="utf-8"?>
<a:theme xmlns:a="http://schemas.openxmlformats.org/drawingml/2006/main" name="3d_knot_blue_v2">
  <a:themeElements>
    <a:clrScheme name="3d_knot_blue_v2 3">
      <a:dk1>
        <a:srgbClr val="0000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3d_knot_blue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shade val="24314"/>
                <a:invGamma/>
              </a:schemeClr>
            </a:gs>
            <a:gs pos="100000">
              <a:schemeClr val="accent1"/>
            </a:gs>
          </a:gsLst>
          <a:lin ang="27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71842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shade val="24314"/>
                <a:invGamma/>
              </a:schemeClr>
            </a:gs>
            <a:gs pos="100000">
              <a:schemeClr val="accent1"/>
            </a:gs>
          </a:gsLst>
          <a:lin ang="27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71842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d_knot_blue_v2 1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knot_blue_v2 2">
        <a:dk1>
          <a:srgbClr val="004644"/>
        </a:dk1>
        <a:lt1>
          <a:srgbClr val="FFFFFF"/>
        </a:lt1>
        <a:dk2>
          <a:srgbClr val="006666"/>
        </a:dk2>
        <a:lt2>
          <a:srgbClr val="FFFF99"/>
        </a:lt2>
        <a:accent1>
          <a:srgbClr val="50965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B3C9B5"/>
        </a:accent5>
        <a:accent6>
          <a:srgbClr val="6264B4"/>
        </a:accent6>
        <a:hlink>
          <a:srgbClr val="0099CC"/>
        </a:hlink>
        <a:folHlink>
          <a:srgbClr val="71D03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knot_blue_v2 3">
        <a:dk1>
          <a:srgbClr val="0000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741D2FE49CA54DAA1495BA5EBE40A9" ma:contentTypeVersion="3" ma:contentTypeDescription="Crear nuevo documento." ma:contentTypeScope="" ma:versionID="35305144b0227bc6a2c7f09cd8172b8c">
  <xsd:schema xmlns:xsd="http://www.w3.org/2001/XMLSchema" xmlns:xs="http://www.w3.org/2001/XMLSchema" xmlns:p="http://schemas.microsoft.com/office/2006/metadata/properties" xmlns:ns2="b85402b0-00ff-4e9f-9ba7-55303fc21f28" targetNamespace="http://schemas.microsoft.com/office/2006/metadata/properties" ma:root="true" ma:fieldsID="79aca7e9bc999ff434c5d636e5832e60" ns2:_="">
    <xsd:import namespace="b85402b0-00ff-4e9f-9ba7-55303fc21f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402b0-00ff-4e9f-9ba7-55303fc21f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8A1253-1914-41CC-A0B3-EAB0F457FAFB}"/>
</file>

<file path=customXml/itemProps2.xml><?xml version="1.0" encoding="utf-8"?>
<ds:datastoreItem xmlns:ds="http://schemas.openxmlformats.org/officeDocument/2006/customXml" ds:itemID="{20F7AA9D-6DC9-4883-BB40-21A239E243D1}"/>
</file>

<file path=customXml/itemProps3.xml><?xml version="1.0" encoding="utf-8"?>
<ds:datastoreItem xmlns:ds="http://schemas.openxmlformats.org/officeDocument/2006/customXml" ds:itemID="{0D76A156-E42C-4E85-98A7-5692C20CD575}"/>
</file>

<file path=docProps/app.xml><?xml version="1.0" encoding="utf-8"?>
<Properties xmlns="http://schemas.openxmlformats.org/officeDocument/2006/extended-properties" xmlns:vt="http://schemas.openxmlformats.org/officeDocument/2006/docPropsVTypes">
  <Template>3d_knot_blue_v2</Template>
  <TotalTime>1310</TotalTime>
  <Words>236</Words>
  <Application>Microsoft Office PowerPoint</Application>
  <PresentationFormat>Presentación en pantalla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 Black</vt:lpstr>
      <vt:lpstr>Arial</vt:lpstr>
      <vt:lpstr>Verdana</vt:lpstr>
      <vt:lpstr>3d_knot_blue_v2</vt:lpstr>
      <vt:lpstr>Presentación de PowerPoint</vt:lpstr>
      <vt:lpstr>XVII Jornadas del Servicio de Informática</vt:lpstr>
      <vt:lpstr>Resumen General</vt:lpstr>
      <vt:lpstr>Presentación de PowerPoint</vt:lpstr>
      <vt:lpstr>Transversalidad</vt:lpstr>
      <vt:lpstr>Presentación de PowerPoint</vt:lpstr>
      <vt:lpstr>Presentación de PowerPoint</vt:lpstr>
      <vt:lpstr>Presentación de PowerPoint</vt:lpstr>
      <vt:lpstr>Presentación de PowerPoint</vt:lpstr>
      <vt:lpstr>Creación de pantallas ayuda</vt:lpstr>
      <vt:lpstr>Presentación de PowerPoint</vt:lpstr>
      <vt:lpstr>Presentación de PowerPoint</vt:lpstr>
      <vt:lpstr>Petición de Proceso</vt:lpstr>
      <vt:lpstr>Diagramas de flujo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</dc:title>
  <dc:creator>José Alexis González González</dc:creator>
  <cp:lastModifiedBy>Alexis Gonzalez</cp:lastModifiedBy>
  <cp:revision>102</cp:revision>
  <dcterms:created xsi:type="dcterms:W3CDTF">2015-07-12T11:18:22Z</dcterms:created>
  <dcterms:modified xsi:type="dcterms:W3CDTF">2015-07-17T07:23:54Z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0x0101001D741D2FE49CA54DAA1495BA5EBE40A9</vt:lpwstr>
  </property>
</Properties>
</file>